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17"/>
  </p:notesMasterIdLst>
  <p:sldIdLst>
    <p:sldId id="300" r:id="rId5"/>
    <p:sldId id="302" r:id="rId6"/>
    <p:sldId id="304" r:id="rId7"/>
    <p:sldId id="315" r:id="rId8"/>
    <p:sldId id="313" r:id="rId9"/>
    <p:sldId id="317" r:id="rId10"/>
    <p:sldId id="316" r:id="rId11"/>
    <p:sldId id="321" r:id="rId12"/>
    <p:sldId id="318" r:id="rId13"/>
    <p:sldId id="319" r:id="rId14"/>
    <p:sldId id="320" r:id="rId15"/>
    <p:sldId id="303" r:id="rId16"/>
  </p:sldIdLst>
  <p:sldSz cx="10691813" cy="7559675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367">
          <p15:clr>
            <a:srgbClr val="A4A3A4"/>
          </p15:clr>
        </p15:guide>
        <p15:guide id="3" pos="3458" userDrawn="1">
          <p15:clr>
            <a:srgbClr val="A4A3A4"/>
          </p15:clr>
        </p15:guide>
        <p15:guide id="4" orient="horz" pos="2358" userDrawn="1">
          <p15:clr>
            <a:srgbClr val="A4A3A4"/>
          </p15:clr>
        </p15:guide>
        <p15:guide id="5" orient="horz" pos="1156" userDrawn="1">
          <p15:clr>
            <a:srgbClr val="A4A3A4"/>
          </p15:clr>
        </p15:guide>
        <p15:guide id="6" orient="horz" pos="455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8FAADC"/>
    <a:srgbClr val="FBE5D6"/>
    <a:srgbClr val="0B3665"/>
    <a:srgbClr val="6EACC8"/>
    <a:srgbClr val="FF9900"/>
    <a:srgbClr val="3399FF"/>
    <a:srgbClr val="2D6BDB"/>
    <a:srgbClr val="1E51AE"/>
    <a:srgbClr val="0F2A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86" autoAdjust="0"/>
    <p:restoredTop sz="40000" autoAdjust="0"/>
  </p:normalViewPr>
  <p:slideViewPr>
    <p:cSldViewPr snapToGrid="0" showGuides="1">
      <p:cViewPr varScale="1">
        <p:scale>
          <a:sx n="83" d="100"/>
          <a:sy n="83" d="100"/>
        </p:scale>
        <p:origin x="1339" y="62"/>
      </p:cViewPr>
      <p:guideLst>
        <p:guide pos="3367"/>
        <p:guide pos="3458"/>
        <p:guide orient="horz" pos="2358"/>
        <p:guide orient="horz" pos="1156"/>
        <p:guide orient="horz" pos="4558"/>
      </p:guideLst>
    </p:cSldViewPr>
  </p:slideViewPr>
  <p:outlineViewPr>
    <p:cViewPr>
      <p:scale>
        <a:sx n="33" d="100"/>
        <a:sy n="33" d="100"/>
      </p:scale>
      <p:origin x="0" y="-149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8A9AF-572E-4872-BEC0-7C4F79FCE70F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30288" y="1241425"/>
            <a:ext cx="47371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4670A-C086-4EFE-B9A5-EA1DDAEA46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497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251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C20B9-FD41-C840-8E30-E9B76E222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6C9F3F7-6762-D8A4-8A41-B9A46FC52F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3CBA3FA-6575-46AD-30DA-A0988AA677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실험 장치 구성 내용입니다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사진과 같이 컨베이어벨트위에 카메라를 설치하고</a:t>
            </a:r>
            <a:r>
              <a:rPr lang="en-US" altLang="ko-KR" dirty="0"/>
              <a:t>, </a:t>
            </a:r>
            <a:r>
              <a:rPr lang="ko-KR" altLang="en-US" dirty="0"/>
              <a:t>실제 구조물 위에서 이동하는 물체를 인식하여 촬영을 진행합니다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촬영 타이밍을 맞추기 위해 카메라 앞에 설치한 </a:t>
            </a:r>
            <a:r>
              <a:rPr lang="ko-KR" altLang="en-US" dirty="0" err="1"/>
              <a:t>웹캠으로</a:t>
            </a:r>
            <a:r>
              <a:rPr lang="ko-KR" altLang="en-US" dirty="0"/>
              <a:t> 진입 시점을 감지해서 트리거를 발생시켜 촬영을 진행하구요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촬영 속도를 맞추기 위해 이동 속도를 감안해서 촬영 타이밍을 튜닝해야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이렇게 촬영된 이미지들을 같은 방향과 크기로 정렬하기 위해 전처리를 수행하고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전처리가 완료된 이미지들에 대해 불량 검출 모델을 구축합니다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실제로 제가 수행한 부분은 촬영 타이밍과 촬영 속도 튜닝</a:t>
            </a:r>
            <a:r>
              <a:rPr lang="en-US" altLang="ko-KR" dirty="0"/>
              <a:t>, </a:t>
            </a:r>
            <a:r>
              <a:rPr lang="ko-KR" altLang="en-US" dirty="0"/>
              <a:t>그리고 불량 검출 부분입니다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5CE610-5E81-1B65-1E0A-897B080735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107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355BB-3499-A9FF-CB8E-115176549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E9E0F4C-EE7B-D4C7-41D8-AF85717651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99AE625-BBE8-4F5B-230B-ECFA866125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실험 장치 구성 내용입니다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사진과 같이 컨베이어벨트위에 카메라를 설치하고</a:t>
            </a:r>
            <a:r>
              <a:rPr lang="en-US" altLang="ko-KR" dirty="0"/>
              <a:t>, </a:t>
            </a:r>
            <a:r>
              <a:rPr lang="ko-KR" altLang="en-US" dirty="0"/>
              <a:t>실제 구조물 위에서 이동하는 물체를 인식하여 촬영을 진행합니다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촬영 타이밍을 맞추기 위해 카메라 앞에 설치한 </a:t>
            </a:r>
            <a:r>
              <a:rPr lang="ko-KR" altLang="en-US" dirty="0" err="1"/>
              <a:t>웹캠으로</a:t>
            </a:r>
            <a:r>
              <a:rPr lang="ko-KR" altLang="en-US" dirty="0"/>
              <a:t> 진입 시점을 감지해서 트리거를 발생시켜 촬영을 진행하구요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촬영 속도를 맞추기 위해 이동 속도를 감안해서 촬영 타이밍을 튜닝해야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이렇게 촬영된 이미지들을 같은 방향과 크기로 정렬하기 위해 전처리를 수행하고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전처리가 완료된 이미지들에 대해 불량 검출 모델을 구축합니다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실제로 제가 수행한 부분은 촬영 타이밍과 촬영 속도 튜닝</a:t>
            </a:r>
            <a:r>
              <a:rPr lang="en-US" altLang="ko-KR" dirty="0"/>
              <a:t>, </a:t>
            </a:r>
            <a:r>
              <a:rPr lang="ko-KR" altLang="en-US" dirty="0"/>
              <a:t>그리고 불량 검출 부분입니다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2D78B0-4577-B3C5-5A79-A9825CA756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342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133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384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연구 목표는 라인 스캔 카메라를 활용한 </a:t>
            </a:r>
            <a:r>
              <a:rPr lang="en-US" altLang="ko-KR" dirty="0"/>
              <a:t>PCB </a:t>
            </a:r>
            <a:r>
              <a:rPr lang="ko-KR" altLang="en-US" dirty="0"/>
              <a:t>불량 검출 모델 구축이고요</a:t>
            </a:r>
            <a:r>
              <a:rPr lang="en-US" altLang="ko-KR" dirty="0"/>
              <a:t>, </a:t>
            </a:r>
            <a:r>
              <a:rPr lang="ko-KR" altLang="en-US" dirty="0"/>
              <a:t>이미지를 획득 장치를 구성해서 데이터를 수집하고</a:t>
            </a:r>
            <a:r>
              <a:rPr lang="en-US" altLang="ko-KR" dirty="0"/>
              <a:t>, </a:t>
            </a:r>
            <a:r>
              <a:rPr lang="ko-KR" altLang="en-US" dirty="0"/>
              <a:t>불량 검출 모델을 구축하는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기대효과는 다음과 같이</a:t>
            </a:r>
            <a:r>
              <a:rPr lang="en-US" altLang="ko-KR" dirty="0"/>
              <a:t>, </a:t>
            </a:r>
            <a:r>
              <a:rPr lang="ko-KR" altLang="en-US" dirty="0"/>
              <a:t>고속으로 이동하는 물체에 대해 고화질의 이미지를 획득할 수 있고</a:t>
            </a:r>
            <a:r>
              <a:rPr lang="en-US" altLang="ko-KR" dirty="0"/>
              <a:t>, </a:t>
            </a:r>
            <a:r>
              <a:rPr lang="ko-KR" altLang="en-US" dirty="0"/>
              <a:t>물체의 길이에 관계없이 이미지를 획득할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~~~~~~~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615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실험 장치 구성 내용입니다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사진과 같이 컨베이어벨트위에 카메라를 설치하고</a:t>
            </a:r>
            <a:r>
              <a:rPr lang="en-US" altLang="ko-KR" dirty="0"/>
              <a:t>, </a:t>
            </a:r>
            <a:r>
              <a:rPr lang="ko-KR" altLang="en-US" dirty="0"/>
              <a:t>실제 구조물 위에서 이동하는 물체를 인식하여 촬영을 진행합니다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촬영 타이밍을 맞추기 위해 카메라 앞에 설치한 </a:t>
            </a:r>
            <a:r>
              <a:rPr lang="ko-KR" altLang="en-US" dirty="0" err="1"/>
              <a:t>웹캠으로</a:t>
            </a:r>
            <a:r>
              <a:rPr lang="ko-KR" altLang="en-US" dirty="0"/>
              <a:t> 진입 시점을 감지해서 트리거를 발생시켜 촬영을 진행하구요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촬영 속도를 맞추기 위해 이동 속도를 감안해서 촬영 타이밍을 튜닝해야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이렇게 촬영된 이미지들을 같은 방향과 크기로 정렬하기 위해 전처리를 수행하고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전처리가 완료된 이미지들에 대해 불량 검출 모델을 구축합니다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실제로 제가 수행한 부분은 촬영 타이밍과 촬영 속도 튜닝</a:t>
            </a:r>
            <a:r>
              <a:rPr lang="en-US" altLang="ko-KR" dirty="0"/>
              <a:t>, </a:t>
            </a:r>
            <a:r>
              <a:rPr lang="ko-KR" altLang="en-US" dirty="0"/>
              <a:t>그리고 불량 검출 부분입니다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666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151DB-28AC-9209-DA10-6CF03634C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D974880-B459-013E-3C0C-E1A50E134C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775B01-1AC6-8684-7346-21089BB9AB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실험 장치 구성 내용입니다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사진과 같이 컨베이어벨트위에 카메라를 설치하고</a:t>
            </a:r>
            <a:r>
              <a:rPr lang="en-US" altLang="ko-KR" dirty="0"/>
              <a:t>, </a:t>
            </a:r>
            <a:r>
              <a:rPr lang="ko-KR" altLang="en-US" dirty="0"/>
              <a:t>실제 구조물 위에서 이동하는 물체를 인식하여 촬영을 진행합니다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촬영 타이밍을 맞추기 위해 카메라 앞에 설치한 </a:t>
            </a:r>
            <a:r>
              <a:rPr lang="ko-KR" altLang="en-US" dirty="0" err="1"/>
              <a:t>웹캠으로</a:t>
            </a:r>
            <a:r>
              <a:rPr lang="ko-KR" altLang="en-US" dirty="0"/>
              <a:t> 진입 시점을 감지해서 트리거를 발생시켜 촬영을 진행하구요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촬영 속도를 맞추기 위해 이동 속도를 감안해서 촬영 타이밍을 튜닝해야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이렇게 촬영된 이미지들을 같은 방향과 크기로 정렬하기 위해 전처리를 수행하고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전처리가 완료된 이미지들에 대해 불량 검출 모델을 구축합니다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실제로 제가 수행한 부분은 촬영 타이밍과 촬영 속도 튜닝</a:t>
            </a:r>
            <a:r>
              <a:rPr lang="en-US" altLang="ko-KR" dirty="0"/>
              <a:t>, </a:t>
            </a:r>
            <a:r>
              <a:rPr lang="ko-KR" altLang="en-US" dirty="0"/>
              <a:t>그리고 불량 검출 부분입니다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BE93B1-DE20-1EDC-00F5-D7DF2146C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575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B20F8-98A6-C99D-89B0-9D872EBE6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F0659DC-4E77-1DC4-73AA-9CB061E2B8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6FE9FBA-DDE9-B73F-4E92-E4FDF86A8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실험 장치 구성 내용입니다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사진과 같이 컨베이어벨트위에 카메라를 설치하고</a:t>
            </a:r>
            <a:r>
              <a:rPr lang="en-US" altLang="ko-KR" dirty="0"/>
              <a:t>, </a:t>
            </a:r>
            <a:r>
              <a:rPr lang="ko-KR" altLang="en-US" dirty="0"/>
              <a:t>실제 구조물 위에서 이동하는 물체를 인식하여 촬영을 진행합니다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촬영 타이밍을 맞추기 위해 카메라 앞에 설치한 </a:t>
            </a:r>
            <a:r>
              <a:rPr lang="ko-KR" altLang="en-US" dirty="0" err="1"/>
              <a:t>웹캠으로</a:t>
            </a:r>
            <a:r>
              <a:rPr lang="ko-KR" altLang="en-US" dirty="0"/>
              <a:t> 진입 시점을 감지해서 트리거를 발생시켜 촬영을 진행하구요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촬영 속도를 맞추기 위해 이동 속도를 감안해서 촬영 타이밍을 튜닝해야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이렇게 촬영된 이미지들을 같은 방향과 크기로 정렬하기 위해 전처리를 수행하고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전처리가 완료된 이미지들에 대해 불량 검출 모델을 구축합니다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실제로 제가 수행한 부분은 촬영 타이밍과 촬영 속도 튜닝</a:t>
            </a:r>
            <a:r>
              <a:rPr lang="en-US" altLang="ko-KR" dirty="0"/>
              <a:t>, </a:t>
            </a:r>
            <a:r>
              <a:rPr lang="ko-KR" altLang="en-US" dirty="0"/>
              <a:t>그리고 불량 검출 부분입니다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A21565-EAC8-7BFA-D880-6191D32069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383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98BA7-F03E-BC1B-B15F-46BEA735C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EF43F01-073D-A119-EF23-774F5AAB3C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E405E8-5482-AAF5-F3D5-B1B3162D22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실험 장치 구성 내용입니다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사진과 같이 컨베이어벨트위에 카메라를 설치하고</a:t>
            </a:r>
            <a:r>
              <a:rPr lang="en-US" altLang="ko-KR" dirty="0"/>
              <a:t>, </a:t>
            </a:r>
            <a:r>
              <a:rPr lang="ko-KR" altLang="en-US" dirty="0"/>
              <a:t>실제 구조물 위에서 이동하는 물체를 인식하여 촬영을 진행합니다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촬영 타이밍을 맞추기 위해 카메라 앞에 설치한 </a:t>
            </a:r>
            <a:r>
              <a:rPr lang="ko-KR" altLang="en-US" dirty="0" err="1"/>
              <a:t>웹캠으로</a:t>
            </a:r>
            <a:r>
              <a:rPr lang="ko-KR" altLang="en-US" dirty="0"/>
              <a:t> 진입 시점을 감지해서 트리거를 발생시켜 촬영을 진행하구요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촬영 속도를 맞추기 위해 이동 속도를 감안해서 촬영 타이밍을 튜닝해야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이렇게 촬영된 이미지들을 같은 방향과 크기로 정렬하기 위해 전처리를 수행하고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전처리가 완료된 이미지들에 대해 불량 검출 모델을 구축합니다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실제로 제가 수행한 부분은 촬영 타이밍과 촬영 속도 튜닝</a:t>
            </a:r>
            <a:r>
              <a:rPr lang="en-US" altLang="ko-KR" dirty="0"/>
              <a:t>, </a:t>
            </a:r>
            <a:r>
              <a:rPr lang="ko-KR" altLang="en-US" dirty="0"/>
              <a:t>그리고 불량 검출 부분입니다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3A7366-7CE7-1142-AD27-63E1006228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386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098CA-DCDC-C41C-3A93-1457007CC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F2BEC9-EDE3-959F-24BD-3B2EA2A41A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8FB4CE-CD0C-555D-EE7E-BB2F31E200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실험 장치 구성 내용입니다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사진과 같이 컨베이어벨트위에 카메라를 설치하고</a:t>
            </a:r>
            <a:r>
              <a:rPr lang="en-US" altLang="ko-KR" dirty="0"/>
              <a:t>, </a:t>
            </a:r>
            <a:r>
              <a:rPr lang="ko-KR" altLang="en-US" dirty="0"/>
              <a:t>실제 구조물 위에서 이동하는 물체를 인식하여 촬영을 진행합니다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촬영 타이밍을 맞추기 위해 카메라 앞에 설치한 </a:t>
            </a:r>
            <a:r>
              <a:rPr lang="ko-KR" altLang="en-US" dirty="0" err="1"/>
              <a:t>웹캠으로</a:t>
            </a:r>
            <a:r>
              <a:rPr lang="ko-KR" altLang="en-US" dirty="0"/>
              <a:t> 진입 시점을 감지해서 트리거를 발생시켜 촬영을 진행하구요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촬영 속도를 맞추기 위해 이동 속도를 감안해서 촬영 타이밍을 튜닝해야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이렇게 촬영된 이미지들을 같은 방향과 크기로 정렬하기 위해 전처리를 수행하고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전처리가 완료된 이미지들에 대해 불량 검출 모델을 구축합니다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실제로 제가 수행한 부분은 촬영 타이밍과 촬영 속도 튜닝</a:t>
            </a:r>
            <a:r>
              <a:rPr lang="en-US" altLang="ko-KR" dirty="0"/>
              <a:t>, </a:t>
            </a:r>
            <a:r>
              <a:rPr lang="ko-KR" altLang="en-US" dirty="0"/>
              <a:t>그리고 불량 검출 부분입니다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F85BCD-F8C8-3EDE-0958-91EF6BE1FC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526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9EEDC471-ECF8-4522-9E4F-1C31EC078AD9}"/>
              </a:ext>
            </a:extLst>
          </p:cNvPr>
          <p:cNvGrpSpPr/>
          <p:nvPr userDrawn="1"/>
        </p:nvGrpSpPr>
        <p:grpSpPr>
          <a:xfrm>
            <a:off x="490658" y="504877"/>
            <a:ext cx="588180" cy="161973"/>
            <a:chOff x="472189" y="507495"/>
            <a:chExt cx="588180" cy="16197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AB6494-0FDD-468E-B073-AAAB08A82B05}"/>
                </a:ext>
              </a:extLst>
            </p:cNvPr>
            <p:cNvSpPr txBox="1"/>
            <p:nvPr userDrawn="1"/>
          </p:nvSpPr>
          <p:spPr>
            <a:xfrm>
              <a:off x="472189" y="519232"/>
              <a:ext cx="41197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altLang="ko-KR" sz="9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rgbClr val="09152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Chapter</a:t>
              </a:r>
              <a:endParaRPr lang="ko-KR" altLang="en-US" sz="9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rgbClr val="0915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3B80822-D077-40E0-8BCF-0340B856C3DF}"/>
                </a:ext>
              </a:extLst>
            </p:cNvPr>
            <p:cNvSpPr/>
            <p:nvPr userDrawn="1"/>
          </p:nvSpPr>
          <p:spPr>
            <a:xfrm>
              <a:off x="898396" y="507495"/>
              <a:ext cx="161973" cy="161973"/>
            </a:xfrm>
            <a:prstGeom prst="ellipse">
              <a:avLst/>
            </a:prstGeom>
            <a:solidFill>
              <a:srgbClr val="0915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sz="14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</a:t>
              </a:r>
              <a:endParaRPr lang="ko-KR" altLang="en-US" sz="14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9E00EF4-6344-DC57-1504-D936CB031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4577" y="6955900"/>
            <a:ext cx="657523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4691A-8E59-481E-8278-C1EC6773A962}" type="slidenum">
              <a:rPr lang="ko-KR" altLang="en-US" smtClean="0">
                <a:latin typeface="맑은 고딕" panose="020B0503020000020004" pitchFamily="50" charset="-127"/>
              </a:rPr>
              <a:pPr/>
              <a:t>‹#›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85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4AB6494-0FDD-468E-B073-AAAB08A82B05}"/>
              </a:ext>
            </a:extLst>
          </p:cNvPr>
          <p:cNvSpPr txBox="1"/>
          <p:nvPr userDrawn="1"/>
        </p:nvSpPr>
        <p:spPr>
          <a:xfrm>
            <a:off x="503245" y="226684"/>
            <a:ext cx="59670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400" b="1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rgbClr val="0915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Project</a:t>
            </a:r>
            <a:endParaRPr lang="ko-KR" altLang="en-US" sz="1400" b="1" dirty="0">
              <a:ln>
                <a:solidFill>
                  <a:srgbClr val="0F2548">
                    <a:alpha val="0"/>
                  </a:srgbClr>
                </a:solidFill>
              </a:ln>
              <a:solidFill>
                <a:srgbClr val="09152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7B442C0-9EF9-0DF5-EB95-9814FEAB71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4577" y="6955900"/>
            <a:ext cx="657523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4691A-8E59-481E-8278-C1EC6773A962}" type="slidenum">
              <a:rPr lang="ko-KR" altLang="en-US" smtClean="0">
                <a:latin typeface="맑은 고딕" panose="020B0503020000020004" pitchFamily="50" charset="-127"/>
              </a:rPr>
              <a:pPr/>
              <a:t>‹#›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5324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바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3999FAE-1E1F-40A9-8E2E-1BC9088BD2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0691813" cy="704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53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D1F678-97E2-4545-B1CA-A8C5C9E1BF73}"/>
              </a:ext>
            </a:extLst>
          </p:cNvPr>
          <p:cNvSpPr/>
          <p:nvPr userDrawn="1"/>
        </p:nvSpPr>
        <p:spPr>
          <a:xfrm>
            <a:off x="0" y="1038225"/>
            <a:ext cx="10692000" cy="162207"/>
          </a:xfrm>
          <a:prstGeom prst="rect">
            <a:avLst/>
          </a:prstGeom>
          <a:solidFill>
            <a:srgbClr val="091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672DB6-D07F-46A4-A0CC-43AC7C97A5C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1167321"/>
          </a:xfrm>
          <a:prstGeom prst="rect">
            <a:avLst/>
          </a:prstGeom>
        </p:spPr>
      </p:pic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EC054DA7-21D2-4C39-8817-9445E9BC3628}"/>
              </a:ext>
            </a:extLst>
          </p:cNvPr>
          <p:cNvSpPr/>
          <p:nvPr userDrawn="1"/>
        </p:nvSpPr>
        <p:spPr>
          <a:xfrm flipV="1">
            <a:off x="425099" y="-1"/>
            <a:ext cx="719300" cy="1277253"/>
          </a:xfrm>
          <a:prstGeom prst="round2SameRect">
            <a:avLst>
              <a:gd name="adj1" fmla="val 11370"/>
              <a:gd name="adj2" fmla="val 0"/>
            </a:avLst>
          </a:prstGeom>
          <a:gradFill>
            <a:gsLst>
              <a:gs pos="85000">
                <a:schemeClr val="bg1">
                  <a:lumMod val="85000"/>
                </a:schemeClr>
              </a:gs>
              <a:gs pos="56000">
                <a:schemeClr val="bg1"/>
              </a:gs>
              <a:gs pos="27000">
                <a:schemeClr val="bg1">
                  <a:lumMod val="9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3B9D2E36-18E8-44C7-AD56-CFFCDEF667B8}"/>
              </a:ext>
            </a:extLst>
          </p:cNvPr>
          <p:cNvSpPr/>
          <p:nvPr userDrawn="1"/>
        </p:nvSpPr>
        <p:spPr>
          <a:xfrm>
            <a:off x="292101" y="-2"/>
            <a:ext cx="130274" cy="1200434"/>
          </a:xfrm>
          <a:prstGeom prst="triangle">
            <a:avLst>
              <a:gd name="adj" fmla="val 100000"/>
            </a:avLst>
          </a:prstGeom>
          <a:solidFill>
            <a:srgbClr val="091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1D9CFB1-9860-F11E-C39D-6838DA4C1C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4577" y="6955900"/>
            <a:ext cx="657523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4691A-8E59-481E-8278-C1EC6773A962}" type="slidenum">
              <a:rPr lang="ko-KR" altLang="en-US" smtClean="0">
                <a:latin typeface="맑은 고딕" panose="020B0503020000020004" pitchFamily="50" charset="-127"/>
              </a:rPr>
              <a:pPr/>
              <a:t>‹#›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736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86" r:id="rId2"/>
    <p:sldLayoutId id="2147483685" r:id="rId3"/>
  </p:sldLayoutIdLst>
  <p:hf sldNum="0" hdr="0" ftr="0" dt="0"/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7" userDrawn="1">
          <p15:clr>
            <a:srgbClr val="F26B43"/>
          </p15:clr>
        </p15:guide>
        <p15:guide id="2" orient="horz" pos="2381" userDrawn="1">
          <p15:clr>
            <a:srgbClr val="F26B43"/>
          </p15:clr>
        </p15:guide>
        <p15:guide id="3" pos="3390" userDrawn="1">
          <p15:clr>
            <a:srgbClr val="F26B43"/>
          </p15:clr>
        </p15:guide>
        <p15:guide id="4" pos="3345" userDrawn="1">
          <p15:clr>
            <a:srgbClr val="F26B43"/>
          </p15:clr>
        </p15:guide>
        <p15:guide id="5" orient="horz" pos="748" userDrawn="1">
          <p15:clr>
            <a:srgbClr val="F26B43"/>
          </p15:clr>
        </p15:guide>
        <p15:guide id="6" pos="264" userDrawn="1">
          <p15:clr>
            <a:srgbClr val="F26B43"/>
          </p15:clr>
        </p15:guide>
        <p15:guide id="7" pos="6475" userDrawn="1">
          <p15:clr>
            <a:srgbClr val="F26B43"/>
          </p15:clr>
        </p15:guide>
        <p15:guide id="8" orient="horz" pos="44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F03E29A7-043A-4770-9206-C834946AE229}"/>
              </a:ext>
            </a:extLst>
          </p:cNvPr>
          <p:cNvSpPr txBox="1"/>
          <p:nvPr/>
        </p:nvSpPr>
        <p:spPr>
          <a:xfrm>
            <a:off x="2673784" y="1473236"/>
            <a:ext cx="53442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2024</a:t>
            </a:r>
            <a:r>
              <a:rPr lang="ko-KR" altLang="en-US" sz="2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지능형 </a:t>
            </a:r>
            <a:r>
              <a:rPr lang="en-US" altLang="ko-KR" sz="2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IoT </a:t>
            </a:r>
            <a:r>
              <a:rPr lang="ko-KR" altLang="en-US" sz="2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</a:t>
            </a:r>
            <a:endParaRPr lang="ko-KR" altLang="en-US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0A1E17-25C5-42A0-A73F-9F651ADF7684}"/>
              </a:ext>
            </a:extLst>
          </p:cNvPr>
          <p:cNvSpPr txBox="1"/>
          <p:nvPr/>
        </p:nvSpPr>
        <p:spPr>
          <a:xfrm>
            <a:off x="2718985" y="1923482"/>
            <a:ext cx="54030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IoT </a:t>
            </a:r>
            <a:r>
              <a:rPr lang="ko-KR" altLang="en-US" sz="32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 발표</a:t>
            </a:r>
            <a:endParaRPr lang="ko-KR" altLang="en-US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38F653-FE83-4AF6-AB26-497B8B62310D}"/>
              </a:ext>
            </a:extLst>
          </p:cNvPr>
          <p:cNvSpPr txBox="1"/>
          <p:nvPr/>
        </p:nvSpPr>
        <p:spPr>
          <a:xfrm>
            <a:off x="8122024" y="6099149"/>
            <a:ext cx="2166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2024. 12. 04.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3E9BCD32-33D0-4FF9-936A-7B4B8403CF69}"/>
              </a:ext>
            </a:extLst>
          </p:cNvPr>
          <p:cNvSpPr/>
          <p:nvPr/>
        </p:nvSpPr>
        <p:spPr>
          <a:xfrm>
            <a:off x="2274001" y="2801460"/>
            <a:ext cx="79605" cy="116889"/>
          </a:xfrm>
          <a:prstGeom prst="triangle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양쪽 모서리가 둥근 사각형 166">
            <a:extLst>
              <a:ext uri="{FF2B5EF4-FFF2-40B4-BE49-F238E27FC236}">
                <a16:creationId xmlns:a16="http://schemas.microsoft.com/office/drawing/2014/main" id="{CB19F375-95FD-4D04-AD0D-AD922147E1FA}"/>
              </a:ext>
            </a:extLst>
          </p:cNvPr>
          <p:cNvSpPr/>
          <p:nvPr/>
        </p:nvSpPr>
        <p:spPr>
          <a:xfrm rot="5400000">
            <a:off x="4443398" y="-698394"/>
            <a:ext cx="1725414" cy="8312766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n>
                <a:solidFill>
                  <a:srgbClr val="0F2548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E76D2E2-CB53-4D23-BBB0-8CC55C1D3C7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149720" y="3955286"/>
            <a:ext cx="8312763" cy="67677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40C67C9-A130-44A8-8C77-994FB81CA46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149720" y="2480847"/>
            <a:ext cx="8312763" cy="241342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140BC86A-5C3C-476B-BA40-08AC7D28AF09}"/>
              </a:ext>
            </a:extLst>
          </p:cNvPr>
          <p:cNvGrpSpPr/>
          <p:nvPr/>
        </p:nvGrpSpPr>
        <p:grpSpPr>
          <a:xfrm>
            <a:off x="1290540" y="2371171"/>
            <a:ext cx="1383244" cy="439183"/>
            <a:chOff x="6444157" y="729993"/>
            <a:chExt cx="925048" cy="439183"/>
          </a:xfrm>
        </p:grpSpPr>
        <p:sp>
          <p:nvSpPr>
            <p:cNvPr id="38" name="양쪽 모서리가 둥근 사각형 25">
              <a:extLst>
                <a:ext uri="{FF2B5EF4-FFF2-40B4-BE49-F238E27FC236}">
                  <a16:creationId xmlns:a16="http://schemas.microsoft.com/office/drawing/2014/main" id="{341DE67F-B36A-4233-A4A4-D1881F123AC9}"/>
                </a:ext>
              </a:extLst>
            </p:cNvPr>
            <p:cNvSpPr/>
            <p:nvPr/>
          </p:nvSpPr>
          <p:spPr>
            <a:xfrm rot="10800000">
              <a:off x="6444157" y="729994"/>
              <a:ext cx="925047" cy="439182"/>
            </a:xfrm>
            <a:prstGeom prst="round2SameRect">
              <a:avLst/>
            </a:prstGeom>
            <a:gradFill>
              <a:gsLst>
                <a:gs pos="4667">
                  <a:srgbClr val="FFAA01"/>
                </a:gs>
                <a:gs pos="16000">
                  <a:srgbClr val="FFDA3F"/>
                </a:gs>
                <a:gs pos="77000">
                  <a:srgbClr val="FFDA3F"/>
                </a:gs>
                <a:gs pos="88000">
                  <a:srgbClr val="EA7B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5AA211B8-BB8E-4436-833C-9AE1C5B60A25}"/>
                </a:ext>
              </a:extLst>
            </p:cNvPr>
            <p:cNvSpPr/>
            <p:nvPr/>
          </p:nvSpPr>
          <p:spPr bwMode="auto">
            <a:xfrm rot="5400000">
              <a:off x="6722553" y="451597"/>
              <a:ext cx="341583" cy="898375"/>
            </a:xfrm>
            <a:custGeom>
              <a:avLst/>
              <a:gdLst>
                <a:gd name="T0" fmla="*/ 0 w 1032"/>
                <a:gd name="T1" fmla="*/ 0 h 508"/>
                <a:gd name="T2" fmla="*/ 0 w 1032"/>
                <a:gd name="T3" fmla="*/ 508 h 508"/>
                <a:gd name="T4" fmla="*/ 1032 w 1032"/>
                <a:gd name="T5" fmla="*/ 508 h 508"/>
                <a:gd name="T6" fmla="*/ 0 w 1032"/>
                <a:gd name="T7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508">
                  <a:moveTo>
                    <a:pt x="0" y="0"/>
                  </a:moveTo>
                  <a:cubicBezTo>
                    <a:pt x="0" y="508"/>
                    <a:pt x="0" y="508"/>
                    <a:pt x="0" y="508"/>
                  </a:cubicBezTo>
                  <a:cubicBezTo>
                    <a:pt x="1032" y="508"/>
                    <a:pt x="1032" y="508"/>
                    <a:pt x="1032" y="508"/>
                  </a:cubicBezTo>
                  <a:cubicBezTo>
                    <a:pt x="1032" y="508"/>
                    <a:pt x="120" y="488"/>
                    <a:pt x="0" y="0"/>
                  </a:cubicBezTo>
                  <a:close/>
                </a:path>
              </a:pathLst>
            </a:custGeom>
            <a:solidFill>
              <a:srgbClr val="FFFF0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9D4F9E50-BB14-4F54-B0FE-6DE66CA119C6}"/>
                </a:ext>
              </a:extLst>
            </p:cNvPr>
            <p:cNvSpPr/>
            <p:nvPr/>
          </p:nvSpPr>
          <p:spPr bwMode="auto">
            <a:xfrm rot="16200000" flipH="1">
              <a:off x="6726455" y="447695"/>
              <a:ext cx="360451" cy="925048"/>
            </a:xfrm>
            <a:custGeom>
              <a:avLst/>
              <a:gdLst>
                <a:gd name="T0" fmla="*/ 0 w 1032"/>
                <a:gd name="T1" fmla="*/ 0 h 508"/>
                <a:gd name="T2" fmla="*/ 0 w 1032"/>
                <a:gd name="T3" fmla="*/ 508 h 508"/>
                <a:gd name="T4" fmla="*/ 1032 w 1032"/>
                <a:gd name="T5" fmla="*/ 508 h 508"/>
                <a:gd name="T6" fmla="*/ 0 w 1032"/>
                <a:gd name="T7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508">
                  <a:moveTo>
                    <a:pt x="0" y="0"/>
                  </a:moveTo>
                  <a:cubicBezTo>
                    <a:pt x="0" y="508"/>
                    <a:pt x="0" y="508"/>
                    <a:pt x="0" y="508"/>
                  </a:cubicBezTo>
                  <a:cubicBezTo>
                    <a:pt x="1032" y="508"/>
                    <a:pt x="1032" y="508"/>
                    <a:pt x="1032" y="508"/>
                  </a:cubicBezTo>
                  <a:cubicBezTo>
                    <a:pt x="1032" y="508"/>
                    <a:pt x="120" y="488"/>
                    <a:pt x="0" y="0"/>
                  </a:cubicBezTo>
                  <a:close/>
                </a:path>
              </a:pathLst>
            </a:custGeom>
            <a:solidFill>
              <a:srgbClr val="EA7B00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C1FA953-F013-4F4C-92F9-6FEA3FBC8A46}"/>
              </a:ext>
            </a:extLst>
          </p:cNvPr>
          <p:cNvSpPr txBox="1"/>
          <p:nvPr/>
        </p:nvSpPr>
        <p:spPr>
          <a:xfrm>
            <a:off x="1544373" y="2447668"/>
            <a:ext cx="7662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1pPr>
            <a:lvl2pPr marL="494297" indent="3457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2pPr>
            <a:lvl3pPr marL="990323" indent="5185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3pPr>
            <a:lvl4pPr marL="1486348" indent="6913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4pPr>
            <a:lvl5pPr marL="1980645" indent="10370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5pPr>
            <a:lvl6pPr marL="2488768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6pPr>
            <a:lvl7pPr marL="2986522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7pPr>
            <a:lvl8pPr marL="3484275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8pPr>
            <a:lvl9pPr marL="3982029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9pPr>
          </a:lstStyle>
          <a:p>
            <a:pPr>
              <a:defRPr/>
            </a:pPr>
            <a:r>
              <a:rPr lang="en-US" altLang="ko-KR" sz="1800" b="1" i="1" dirty="0">
                <a:ln w="1270">
                  <a:noFill/>
                </a:ln>
                <a:gradFill>
                  <a:gsLst>
                    <a:gs pos="6667">
                      <a:schemeClr val="tx1"/>
                    </a:gs>
                    <a:gs pos="36000">
                      <a:schemeClr val="tx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Project</a:t>
            </a:r>
            <a:endParaRPr lang="ko-KR" altLang="en-US" sz="1800" b="1" i="1" dirty="0">
              <a:ln w="1270">
                <a:noFill/>
              </a:ln>
              <a:gradFill>
                <a:gsLst>
                  <a:gs pos="6667">
                    <a:schemeClr val="tx1"/>
                  </a:gs>
                  <a:gs pos="36000">
                    <a:schemeClr val="tx1"/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6">
            <a:extLst>
              <a:ext uri="{FF2B5EF4-FFF2-40B4-BE49-F238E27FC236}">
                <a16:creationId xmlns:a16="http://schemas.microsoft.com/office/drawing/2014/main" id="{CCC54D7F-EFDB-4C0E-87FA-3978BED1A81E}"/>
              </a:ext>
            </a:extLst>
          </p:cNvPr>
          <p:cNvSpPr txBox="1"/>
          <p:nvPr/>
        </p:nvSpPr>
        <p:spPr>
          <a:xfrm>
            <a:off x="1414585" y="2814342"/>
            <a:ext cx="7862641" cy="129266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1pPr>
            <a:lvl2pPr marL="494297" indent="3457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2pPr>
            <a:lvl3pPr marL="990323" indent="5185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3pPr>
            <a:lvl4pPr marL="1486348" indent="6913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4pPr>
            <a:lvl5pPr marL="1980645" indent="10370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5pPr>
            <a:lvl6pPr marL="2488768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6pPr>
            <a:lvl7pPr marL="2986522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7pPr>
            <a:lvl8pPr marL="3484275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8pPr>
            <a:lvl9pPr marL="3982029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설비 관리를 위한 </a:t>
            </a:r>
            <a:endParaRPr lang="en-US" altLang="ko-KR" sz="2400" b="1" dirty="0">
              <a:ln w="1270">
                <a:noFill/>
              </a:ln>
              <a:gradFill>
                <a:gsLst>
                  <a:gs pos="95413">
                    <a:schemeClr val="bg1"/>
                  </a:gs>
                  <a:gs pos="86239">
                    <a:schemeClr val="bg1"/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ko-KR" altLang="en-US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진동</a:t>
            </a:r>
            <a:r>
              <a:rPr lang="en-US" altLang="ko-KR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및 전류 센서 데이터 수집 및 모니터링</a:t>
            </a:r>
            <a:endParaRPr lang="en-US" altLang="ko-KR" sz="2400" b="1" dirty="0">
              <a:ln w="1270">
                <a:noFill/>
              </a:ln>
              <a:gradFill>
                <a:gsLst>
                  <a:gs pos="95413">
                    <a:schemeClr val="bg1"/>
                  </a:gs>
                  <a:gs pos="86239">
                    <a:schemeClr val="bg1"/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en-US" altLang="ko-KR" sz="18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Vibration and current sensor data collection and monitoring </a:t>
            </a:r>
          </a:p>
          <a:p>
            <a:pPr algn="ctr">
              <a:defRPr/>
            </a:pPr>
            <a:r>
              <a:rPr lang="en-US" altLang="ko-KR" sz="18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for facility management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53DB33-8CCC-460B-A4D1-60BA90466F61}"/>
              </a:ext>
            </a:extLst>
          </p:cNvPr>
          <p:cNvSpPr txBox="1"/>
          <p:nvPr/>
        </p:nvSpPr>
        <p:spPr>
          <a:xfrm>
            <a:off x="6079614" y="5680237"/>
            <a:ext cx="4208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kern="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김연지</a:t>
            </a:r>
            <a:r>
              <a:rPr lang="en-US" altLang="ko-KR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(2023254018)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B2516F6-F930-28B7-9ECC-1CA39CF7A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58" y="7089688"/>
            <a:ext cx="2840755" cy="42221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18A43DC-D1ED-DBB1-CDBF-1E8F749A5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8114" y="7103759"/>
            <a:ext cx="2022741" cy="42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28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7EC5E-9B17-8A95-B958-59525FB90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731B82F4-B129-3BD6-590F-5E1D89DB0152}"/>
              </a:ext>
            </a:extLst>
          </p:cNvPr>
          <p:cNvGrpSpPr/>
          <p:nvPr/>
        </p:nvGrpSpPr>
        <p:grpSpPr>
          <a:xfrm>
            <a:off x="430303" y="1532538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6619767A-48CF-91D0-E510-FCF10D31C1E0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 화면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–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서버 저장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DBDCF90-1A4A-A442-A745-038BA29B6B14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8D7A99E3-8437-8FFB-ABE5-5B2E7F90B96D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C07D4FB-656A-8C65-B39B-3B9E8000C680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2D9B99E-2D92-D163-A3BD-79B3200675AA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575A82A-47B0-9FB7-3CB8-2889D3E86B42}"/>
              </a:ext>
            </a:extLst>
          </p:cNvPr>
          <p:cNvSpPr txBox="1"/>
          <p:nvPr/>
        </p:nvSpPr>
        <p:spPr>
          <a:xfrm>
            <a:off x="897427" y="1968136"/>
            <a:ext cx="5775424" cy="341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서버</a:t>
            </a:r>
            <a:r>
              <a:rPr lang="en-US" altLang="ko-KR" sz="1400" dirty="0">
                <a:latin typeface="+mn-ea"/>
              </a:rPr>
              <a:t>) </a:t>
            </a:r>
            <a:r>
              <a:rPr lang="ko-KR" altLang="en-US" sz="1400" dirty="0">
                <a:latin typeface="+mn-ea"/>
              </a:rPr>
              <a:t>데이터베이스 저장 화면 </a:t>
            </a:r>
            <a:r>
              <a:rPr lang="en-US" altLang="ko-KR" sz="1400" dirty="0">
                <a:latin typeface="+mn-ea"/>
              </a:rPr>
              <a:t>(MariaDB(</a:t>
            </a:r>
            <a:r>
              <a:rPr lang="en-US" altLang="ko-KR" sz="1400" dirty="0" err="1">
                <a:latin typeface="+mn-ea"/>
              </a:rPr>
              <a:t>HeidiSQL</a:t>
            </a:r>
            <a:r>
              <a:rPr lang="en-US" altLang="ko-KR" sz="1400" dirty="0">
                <a:latin typeface="+mn-ea"/>
              </a:rPr>
              <a:t>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98404E-7EBD-047B-4F4B-0ED30069D7FA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10</a:t>
            </a:fld>
            <a:endParaRPr lang="ko-KR" altLang="en-US" sz="12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9361BD-946A-62ED-9611-929D800D8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435" y="2309704"/>
            <a:ext cx="6850989" cy="476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26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3A4ED-1DFF-AC15-98A2-22F58A01F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CC44FE99-7B8D-6F41-DAA0-C65807FF9466}"/>
              </a:ext>
            </a:extLst>
          </p:cNvPr>
          <p:cNvGrpSpPr/>
          <p:nvPr/>
        </p:nvGrpSpPr>
        <p:grpSpPr>
          <a:xfrm>
            <a:off x="430303" y="1532538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411482A8-5745-69AA-FDF9-3DC894E9E0F6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 영상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D810A6F-CE8D-D012-8A1C-159AE379626A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66AB4F7C-A83D-0736-7BE0-2831CA29D1C1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335192-36C1-9E26-5CBD-AB0F2A6AF179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5F4F4BB-2387-DF73-BC35-3A3E57EF26D4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C8251A1-2909-8617-614A-A704F5E1B0E3}"/>
              </a:ext>
            </a:extLst>
          </p:cNvPr>
          <p:cNvSpPr txBox="1"/>
          <p:nvPr/>
        </p:nvSpPr>
        <p:spPr>
          <a:xfrm>
            <a:off x="897427" y="1968136"/>
            <a:ext cx="5775424" cy="341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센서 →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노트북</a:t>
            </a:r>
            <a:r>
              <a:rPr lang="en-US" altLang="ko-KR" sz="1400" dirty="0">
                <a:latin typeface="+mn-ea"/>
              </a:rPr>
              <a:t>) </a:t>
            </a:r>
            <a:r>
              <a:rPr lang="ko-KR" altLang="en-US" sz="1400" dirty="0">
                <a:latin typeface="+mn-ea"/>
              </a:rPr>
              <a:t>데이터 수신</a:t>
            </a:r>
            <a:endParaRPr lang="en-US" altLang="ko-KR" sz="14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58B421-4641-EBF3-8E7A-5294FFEEDD77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11</a:t>
            </a:fld>
            <a:endParaRPr lang="ko-KR" altLang="en-US" sz="1200"/>
          </a:p>
        </p:txBody>
      </p:sp>
      <p:pic>
        <p:nvPicPr>
          <p:cNvPr id="5" name="동영상">
            <a:hlinkClick r:id="" action="ppaction://media"/>
            <a:extLst>
              <a:ext uri="{FF2B5EF4-FFF2-40B4-BE49-F238E27FC236}">
                <a16:creationId xmlns:a16="http://schemas.microsoft.com/office/drawing/2014/main" id="{70EF3170-1FF5-85C4-A6BE-A5C35B55A8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73726" y="2432970"/>
            <a:ext cx="4439948" cy="443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9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5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7A0A1E17-25C5-42A0-A73F-9F651ADF7684}"/>
              </a:ext>
            </a:extLst>
          </p:cNvPr>
          <p:cNvSpPr txBox="1"/>
          <p:nvPr/>
        </p:nvSpPr>
        <p:spPr>
          <a:xfrm>
            <a:off x="2673784" y="3196841"/>
            <a:ext cx="53442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endParaRPr lang="ko-KR" altLang="en-US" sz="4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1DF064-81ED-96CC-6653-193FC1FB2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58" y="7089688"/>
            <a:ext cx="2840755" cy="4222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FD6793-2853-FEC1-6B17-EB02294B8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114" y="7103759"/>
            <a:ext cx="2022741" cy="42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95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9537144D-1D25-426B-A3A6-C327E6386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0029"/>
            <a:ext cx="10691813" cy="49891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2A935DB-08EF-4A75-B802-98518BDD913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06"/>
          <a:stretch/>
        </p:blipFill>
        <p:spPr>
          <a:xfrm>
            <a:off x="0" y="519"/>
            <a:ext cx="10691813" cy="2569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21A9DC-AC6D-439C-8314-22ADEF175466}"/>
              </a:ext>
            </a:extLst>
          </p:cNvPr>
          <p:cNvSpPr txBox="1"/>
          <p:nvPr/>
        </p:nvSpPr>
        <p:spPr>
          <a:xfrm>
            <a:off x="416434" y="1443599"/>
            <a:ext cx="4152099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2024</a:t>
            </a:r>
            <a:r>
              <a:rPr lang="ko-KR" altLang="en-US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지능형 </a:t>
            </a:r>
            <a:r>
              <a:rPr lang="en-US" altLang="ko-KR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IoT </a:t>
            </a:r>
            <a:r>
              <a:rPr lang="ko-KR" altLang="en-US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</a:t>
            </a:r>
            <a:endParaRPr lang="en-US" altLang="ko-KR" sz="24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양쪽 모서리가 둥근 사각형 71">
            <a:extLst>
              <a:ext uri="{FF2B5EF4-FFF2-40B4-BE49-F238E27FC236}">
                <a16:creationId xmlns:a16="http://schemas.microsoft.com/office/drawing/2014/main" id="{3D80CE5D-E131-4078-AEE0-337C9DF34BD2}"/>
              </a:ext>
            </a:extLst>
          </p:cNvPr>
          <p:cNvSpPr/>
          <p:nvPr/>
        </p:nvSpPr>
        <p:spPr>
          <a:xfrm rot="16200000" flipV="1">
            <a:off x="1018566" y="2213902"/>
            <a:ext cx="3822149" cy="5026430"/>
          </a:xfrm>
          <a:prstGeom prst="round2SameRect">
            <a:avLst>
              <a:gd name="adj1" fmla="val 4179"/>
              <a:gd name="adj2" fmla="val 0"/>
            </a:avLst>
          </a:prstGeom>
          <a:gradFill>
            <a:gsLst>
              <a:gs pos="39000">
                <a:srgbClr val="0156B3"/>
              </a:gs>
              <a:gs pos="20000">
                <a:srgbClr val="193A7D"/>
              </a:gs>
              <a:gs pos="0">
                <a:srgbClr val="000F23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112A77-D8D0-4164-AEB9-ACEACA64A949}"/>
              </a:ext>
            </a:extLst>
          </p:cNvPr>
          <p:cNvSpPr txBox="1"/>
          <p:nvPr/>
        </p:nvSpPr>
        <p:spPr>
          <a:xfrm>
            <a:off x="697774" y="3755979"/>
            <a:ext cx="2449388" cy="17871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algn="ctr">
              <a:defRPr sz="2200" spc="-60">
                <a:solidFill>
                  <a:srgbClr val="981B45"/>
                </a:solidFill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배경</a:t>
            </a:r>
            <a:endParaRPr lang="en-US" altLang="ko-KR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목표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실험 장치 구성</a:t>
            </a:r>
            <a:endParaRPr lang="en-US" altLang="ko-KR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</a:t>
            </a:r>
            <a:endParaRPr lang="en-US" altLang="ko-KR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30E9EA-92BB-4DBE-981F-5AD700A21180}"/>
              </a:ext>
            </a:extLst>
          </p:cNvPr>
          <p:cNvSpPr txBox="1"/>
          <p:nvPr/>
        </p:nvSpPr>
        <p:spPr>
          <a:xfrm>
            <a:off x="409485" y="1851234"/>
            <a:ext cx="2365712" cy="707886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4000" b="1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sz="4000" b="1" dirty="0">
              <a:ln>
                <a:solidFill>
                  <a:srgbClr val="0F2548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251BEF96-9EEA-4871-B419-623BCF59AD1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2" t="30504" r="1794"/>
          <a:stretch/>
        </p:blipFill>
        <p:spPr>
          <a:xfrm>
            <a:off x="7372459" y="39494"/>
            <a:ext cx="2972233" cy="295380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40C53F8-6952-47C3-8722-02C449FB8112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30" r="-1"/>
          <a:stretch/>
        </p:blipFill>
        <p:spPr>
          <a:xfrm rot="16200000" flipV="1">
            <a:off x="8226289" y="1725985"/>
            <a:ext cx="2922416" cy="200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07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4" y="599583"/>
            <a:ext cx="7839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배경</a:t>
            </a:r>
            <a:endParaRPr lang="ko-KR" altLang="en-US" sz="2800" i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04649D-126C-4D6F-99B4-7178CF407889}"/>
              </a:ext>
            </a:extLst>
          </p:cNvPr>
          <p:cNvGrpSpPr/>
          <p:nvPr/>
        </p:nvGrpSpPr>
        <p:grpSpPr>
          <a:xfrm>
            <a:off x="430304" y="1437305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DF466B7E-EBB2-45A0-BCE3-7D651F0183FC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배경 및 필요성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5B43280-EF2F-4742-84BE-120129A1B681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535851F9-C1F0-4FD9-8DB7-D6120687964C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F12053-43C6-45C2-B41A-AAC723A4D4CE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DA95A64-1FDE-38F7-F77F-DEC14A7DBC0F}"/>
              </a:ext>
            </a:extLst>
          </p:cNvPr>
          <p:cNvSpPr txBox="1"/>
          <p:nvPr/>
        </p:nvSpPr>
        <p:spPr>
          <a:xfrm>
            <a:off x="758011" y="1868808"/>
            <a:ext cx="9176636" cy="2636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설비 관리를 통한 제조 비용의 감소와 제조업 경쟁력의 강화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최근 스마트 공장 서비스의 확산으로 실시간 공정 및 설비 상태에 대한 데이터 수집이 가능해짐 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이를 활용하여 제조 현장의 효율이나 제조 설비의 고장 예측 및 진단을 위한 </a:t>
            </a:r>
            <a:r>
              <a:rPr lang="en-US" altLang="ko-KR" sz="1400" dirty="0">
                <a:latin typeface="+mn-ea"/>
              </a:rPr>
              <a:t>AI </a:t>
            </a:r>
            <a:r>
              <a:rPr lang="ko-KR" altLang="en-US" sz="1400" dirty="0">
                <a:latin typeface="+mn-ea"/>
              </a:rPr>
              <a:t>기반 연구가 활발히 이루어지고 있음 </a:t>
            </a:r>
            <a:r>
              <a:rPr lang="en-US" altLang="ko-KR" sz="1400" dirty="0">
                <a:latin typeface="+mn-ea"/>
              </a:rPr>
              <a:t>(Ex. </a:t>
            </a:r>
            <a:r>
              <a:rPr lang="ko-KR" altLang="en-US" sz="1400" dirty="0">
                <a:latin typeface="+mn-ea"/>
              </a:rPr>
              <a:t>설비 예지보전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특히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생산 설비의 고장이나 오류 발생은 곧 제품의 결함이나 생산 라인 가동 중단으로 이어지므로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제조 업체의 막대한 경제적 손실을 야기할 수 있음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따라서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설비의 이상 상태를 감지하고 예측하기 위해</a:t>
            </a:r>
            <a:r>
              <a:rPr lang="en-US" altLang="ko-KR" sz="1400" dirty="0">
                <a:latin typeface="+mn-ea"/>
              </a:rPr>
              <a:t>, IoT</a:t>
            </a:r>
            <a:r>
              <a:rPr lang="ko-KR" altLang="en-US" sz="1400" dirty="0">
                <a:latin typeface="+mn-ea"/>
              </a:rPr>
              <a:t> 네트워크를 활용하여 설비 데이터를 수집하고자 하며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이는 추후 </a:t>
            </a:r>
            <a:r>
              <a:rPr lang="en-US" altLang="ko-KR" sz="1400" dirty="0">
                <a:latin typeface="+mn-ea"/>
              </a:rPr>
              <a:t>AI </a:t>
            </a:r>
            <a:r>
              <a:rPr lang="ko-KR" altLang="en-US" sz="1400" dirty="0">
                <a:latin typeface="+mn-ea"/>
              </a:rPr>
              <a:t>기반 설비 예지보전의 학습 모델 구축을 위한 데이터로 활용될 수 있음</a:t>
            </a:r>
            <a:r>
              <a:rPr lang="en-US" altLang="ko-KR" sz="1400" dirty="0">
                <a:latin typeface="+mn-ea"/>
              </a:rPr>
              <a:t> </a:t>
            </a:r>
            <a:endParaRPr lang="en-US" altLang="ko-KR" sz="1400" u="sng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5D3ACB-BB5A-B5AC-2B31-9AD40AD15332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3</a:t>
            </a:fld>
            <a:endParaRPr lang="ko-KR" altLang="en-US" sz="1200"/>
          </a:p>
        </p:txBody>
      </p:sp>
      <p:pic>
        <p:nvPicPr>
          <p:cNvPr id="3" name="_x254336960">
            <a:extLst>
              <a:ext uri="{FF2B5EF4-FFF2-40B4-BE49-F238E27FC236}">
                <a16:creationId xmlns:a16="http://schemas.microsoft.com/office/drawing/2014/main" id="{02BAE6C8-0DEC-07F4-A5AC-961FC3944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347" y="4640911"/>
            <a:ext cx="6925892" cy="209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6D9F82-E7AB-21E6-2F1C-62B999A4755A}"/>
              </a:ext>
            </a:extLst>
          </p:cNvPr>
          <p:cNvSpPr txBox="1"/>
          <p:nvPr/>
        </p:nvSpPr>
        <p:spPr>
          <a:xfrm>
            <a:off x="3972173" y="6830854"/>
            <a:ext cx="293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설비 예지보전의 단계 정의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409640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목표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5671DF-143B-F4D6-3223-4C854E1A0A9F}"/>
              </a:ext>
            </a:extLst>
          </p:cNvPr>
          <p:cNvGrpSpPr/>
          <p:nvPr/>
        </p:nvGrpSpPr>
        <p:grpSpPr>
          <a:xfrm>
            <a:off x="430306" y="1408458"/>
            <a:ext cx="3895805" cy="381458"/>
            <a:chOff x="430306" y="1408458"/>
            <a:chExt cx="3895805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97A7401D-6332-B4F2-FDC7-FC8617BA6C64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목표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9EC2972-71B9-D11E-A7D9-7DE1691A4560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F9EA839-73A4-666A-5DC5-4F7A69AD1CF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1E8E2C-5B46-AC04-A41D-119E97BCC57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1D3845C-B5AA-E161-A3AD-C42A63C4A4DA}"/>
              </a:ext>
            </a:extLst>
          </p:cNvPr>
          <p:cNvSpPr txBox="1"/>
          <p:nvPr/>
        </p:nvSpPr>
        <p:spPr>
          <a:xfrm>
            <a:off x="902769" y="1810989"/>
            <a:ext cx="9495214" cy="1666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설비 관리 데이터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진동 및 전류 데이터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수집을 위한 </a:t>
            </a:r>
            <a:r>
              <a:rPr lang="en-US" altLang="ko-KR" sz="1400" dirty="0">
                <a:latin typeface="+mn-ea"/>
              </a:rPr>
              <a:t>IoT </a:t>
            </a:r>
            <a:r>
              <a:rPr lang="ko-KR" altLang="en-US" sz="1400" dirty="0">
                <a:latin typeface="+mn-ea"/>
              </a:rPr>
              <a:t>네트워크 구성</a:t>
            </a:r>
            <a:endParaRPr lang="en-US" altLang="ko-KR" sz="1400" dirty="0">
              <a:latin typeface="+mn-ea"/>
            </a:endParaRPr>
          </a:p>
          <a:p>
            <a:pPr marL="539750" lvl="1" indent="-25876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진동 및 전류 센서 설치 </a:t>
            </a:r>
            <a:r>
              <a:rPr lang="en-US" altLang="ko-KR" sz="1400" dirty="0">
                <a:latin typeface="+mn-ea"/>
              </a:rPr>
              <a:t>(NCD</a:t>
            </a:r>
            <a:r>
              <a:rPr lang="ko-KR" altLang="en-US" sz="1400" dirty="0">
                <a:latin typeface="+mn-ea"/>
              </a:rPr>
              <a:t>社의 무선 센서 사용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539750" lvl="1" indent="-25876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무선수신기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및 공유기를 활용한 무선 네트워크 구축</a:t>
            </a:r>
            <a:endParaRPr lang="en-US" altLang="ko-KR" sz="1400" dirty="0">
              <a:latin typeface="+mn-ea"/>
            </a:endParaRPr>
          </a:p>
          <a:p>
            <a:pPr marL="539750" lvl="1" indent="-25876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데이터 수집 및 저장</a:t>
            </a:r>
            <a:endParaRPr lang="en-US" altLang="ko-KR" sz="1400" dirty="0">
              <a:latin typeface="+mn-ea"/>
            </a:endParaRPr>
          </a:p>
          <a:p>
            <a:pPr marL="539750" lvl="1" indent="-25876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데이터 시각화 및 서버 전송</a:t>
            </a:r>
            <a:endParaRPr lang="en-US" altLang="ko-KR" sz="1400" dirty="0">
              <a:latin typeface="+mn-ea"/>
            </a:endParaRPr>
          </a:p>
        </p:txBody>
      </p:sp>
      <p:cxnSp>
        <p:nvCxnSpPr>
          <p:cNvPr id="2" name="연결선: 꺾임 1">
            <a:extLst>
              <a:ext uri="{FF2B5EF4-FFF2-40B4-BE49-F238E27FC236}">
                <a16:creationId xmlns:a16="http://schemas.microsoft.com/office/drawing/2014/main" id="{86DE662B-B03A-A18F-DC3B-6E4695A3DE6E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 flipV="1">
            <a:off x="5314194" y="4236137"/>
            <a:ext cx="574454" cy="327414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6F2995-C38E-C6A7-2CAC-8B71320AC512}"/>
              </a:ext>
            </a:extLst>
          </p:cNvPr>
          <p:cNvGrpSpPr/>
          <p:nvPr/>
        </p:nvGrpSpPr>
        <p:grpSpPr>
          <a:xfrm>
            <a:off x="4341703" y="4174890"/>
            <a:ext cx="1306689" cy="1130054"/>
            <a:chOff x="1846653" y="4510431"/>
            <a:chExt cx="1050925" cy="9572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C726817-C1D5-B576-FECA-250FC96BD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8512" y="4510431"/>
              <a:ext cx="750282" cy="65847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EB980AB-69B0-06B0-3A19-EF429CDCB078}"/>
                </a:ext>
              </a:extLst>
            </p:cNvPr>
            <p:cNvSpPr txBox="1"/>
            <p:nvPr/>
          </p:nvSpPr>
          <p:spPr>
            <a:xfrm>
              <a:off x="1846653" y="5193948"/>
              <a:ext cx="1050925" cy="273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dirty="0"/>
                <a:t>무선 수신기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78CEEC2-6630-979C-8FFE-3EDF9432B65D}"/>
              </a:ext>
            </a:extLst>
          </p:cNvPr>
          <p:cNvSpPr txBox="1"/>
          <p:nvPr/>
        </p:nvSpPr>
        <p:spPr>
          <a:xfrm>
            <a:off x="1160289" y="4357177"/>
            <a:ext cx="1776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무선 진동 센서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1B137D7-8370-8D50-5945-FBAE0A898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894" y="3603740"/>
            <a:ext cx="825606" cy="658471"/>
          </a:xfrm>
          <a:prstGeom prst="rect">
            <a:avLst/>
          </a:prstGeom>
        </p:spPr>
      </p:pic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8754F16A-AEF2-CEC3-EBCB-52EC9FA7B8A9}"/>
              </a:ext>
            </a:extLst>
          </p:cNvPr>
          <p:cNvCxnSpPr>
            <a:cxnSpLocks/>
            <a:stCxn id="10" idx="3"/>
            <a:endCxn id="5" idx="1"/>
          </p:cNvCxnSpPr>
          <p:nvPr/>
        </p:nvCxnSpPr>
        <p:spPr>
          <a:xfrm>
            <a:off x="2461500" y="3932976"/>
            <a:ext cx="1919816" cy="63057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9B9EF2B-5ACE-8D81-A7A4-8AD69A3BC61C}"/>
              </a:ext>
            </a:extLst>
          </p:cNvPr>
          <p:cNvSpPr txBox="1"/>
          <p:nvPr/>
        </p:nvSpPr>
        <p:spPr>
          <a:xfrm>
            <a:off x="2641977" y="5449056"/>
            <a:ext cx="1246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</a:rPr>
              <a:t>지그비 통신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A526EF-0033-FD24-61AF-DACAB9D9245A}"/>
              </a:ext>
            </a:extLst>
          </p:cNvPr>
          <p:cNvSpPr txBox="1"/>
          <p:nvPr/>
        </p:nvSpPr>
        <p:spPr>
          <a:xfrm>
            <a:off x="4910927" y="3908054"/>
            <a:ext cx="8065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accent1">
                    <a:lumMod val="75000"/>
                  </a:schemeClr>
                </a:solidFill>
              </a:rPr>
              <a:t>TCP/IP</a:t>
            </a:r>
            <a:endParaRPr lang="ko-KR" altLang="en-US" sz="15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A0A7B1C-9433-8224-B504-E5EB20AED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648" y="3840202"/>
            <a:ext cx="806534" cy="7918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9F7B33A-69FC-07F2-CF27-680DECB9BAC8}"/>
              </a:ext>
            </a:extLst>
          </p:cNvPr>
          <p:cNvSpPr txBox="1"/>
          <p:nvPr/>
        </p:nvSpPr>
        <p:spPr>
          <a:xfrm>
            <a:off x="5294886" y="4593886"/>
            <a:ext cx="1776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공유기 </a:t>
            </a:r>
            <a:r>
              <a:rPr lang="en-US" altLang="ko-KR" sz="1400" b="1" dirty="0"/>
              <a:t>(Wi-fi)</a:t>
            </a:r>
            <a:endParaRPr lang="ko-KR" altLang="en-US" sz="1400" b="1" dirty="0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1596E92E-97A0-5FAD-AF63-389DAAA92E18}"/>
              </a:ext>
            </a:extLst>
          </p:cNvPr>
          <p:cNvCxnSpPr>
            <a:cxnSpLocks/>
            <a:stCxn id="15" idx="3"/>
            <a:endCxn id="33" idx="1"/>
          </p:cNvCxnSpPr>
          <p:nvPr/>
        </p:nvCxnSpPr>
        <p:spPr>
          <a:xfrm>
            <a:off x="6695182" y="4236137"/>
            <a:ext cx="1163616" cy="322752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67457D-2890-5D2D-562C-DE00F689584F}"/>
              </a:ext>
            </a:extLst>
          </p:cNvPr>
          <p:cNvSpPr txBox="1"/>
          <p:nvPr/>
        </p:nvSpPr>
        <p:spPr>
          <a:xfrm>
            <a:off x="7386727" y="5168575"/>
            <a:ext cx="22071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노트북</a:t>
            </a:r>
            <a:endParaRPr lang="en-US" altLang="ko-KR" sz="1400" b="1" dirty="0"/>
          </a:p>
          <a:p>
            <a:pPr algn="ctr"/>
            <a:r>
              <a:rPr lang="en-US" altLang="ko-KR" sz="1400" b="1" dirty="0"/>
              <a:t>(</a:t>
            </a:r>
            <a:r>
              <a:rPr lang="ko-KR" altLang="en-US" sz="1400" b="1" dirty="0"/>
              <a:t>데이터 수집 및 저장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 데이터 시각화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서버 전송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487F5A2-0351-3A62-E0BD-C57C3C08ED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5304" y="5022783"/>
            <a:ext cx="961311" cy="87675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81586F6-7CEF-1FDE-1B98-4FD5ED61E2B0}"/>
              </a:ext>
            </a:extLst>
          </p:cNvPr>
          <p:cNvSpPr txBox="1"/>
          <p:nvPr/>
        </p:nvSpPr>
        <p:spPr>
          <a:xfrm>
            <a:off x="1160289" y="5948112"/>
            <a:ext cx="1776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무선 전류 센서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7402524A-5C94-BF13-B946-243AFFDFA761}"/>
              </a:ext>
            </a:extLst>
          </p:cNvPr>
          <p:cNvCxnSpPr>
            <a:cxnSpLocks/>
            <a:stCxn id="19" idx="3"/>
            <a:endCxn id="5" idx="1"/>
          </p:cNvCxnSpPr>
          <p:nvPr/>
        </p:nvCxnSpPr>
        <p:spPr>
          <a:xfrm flipV="1">
            <a:off x="2456615" y="4563551"/>
            <a:ext cx="1924701" cy="89761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F4E8266-009D-99F5-5B55-DA7F83E7D589}"/>
              </a:ext>
            </a:extLst>
          </p:cNvPr>
          <p:cNvSpPr txBox="1"/>
          <p:nvPr/>
        </p:nvSpPr>
        <p:spPr>
          <a:xfrm>
            <a:off x="2580863" y="3625948"/>
            <a:ext cx="1246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</a:rPr>
              <a:t>지그비 통신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D5E9280C-C10B-389D-6BB6-1A4DF03F13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8798" y="3986229"/>
            <a:ext cx="1262990" cy="114532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1503C95-82EB-F91E-E2C0-FD22545B3D39}"/>
              </a:ext>
            </a:extLst>
          </p:cNvPr>
          <p:cNvSpPr txBox="1"/>
          <p:nvPr/>
        </p:nvSpPr>
        <p:spPr>
          <a:xfrm>
            <a:off x="3888209" y="6294714"/>
            <a:ext cx="33444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진동</a:t>
            </a:r>
            <a:r>
              <a:rPr lang="en-US" altLang="ko-KR" sz="1000" dirty="0"/>
              <a:t> </a:t>
            </a:r>
            <a:r>
              <a:rPr lang="ko-KR" altLang="en-US" sz="1000" dirty="0"/>
              <a:t>및 전류 데이터 수집을 위한 </a:t>
            </a:r>
            <a:r>
              <a:rPr lang="en-US" altLang="ko-KR" sz="1000" dirty="0"/>
              <a:t>IoT </a:t>
            </a:r>
            <a:r>
              <a:rPr lang="ko-KR" altLang="en-US" sz="1000" dirty="0"/>
              <a:t>네트워크 구성도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BC5086-DDE8-EB0D-3871-4CA0C1C0BE7B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4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45557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04649D-126C-4D6F-99B4-7178CF407889}"/>
              </a:ext>
            </a:extLst>
          </p:cNvPr>
          <p:cNvGrpSpPr/>
          <p:nvPr/>
        </p:nvGrpSpPr>
        <p:grpSpPr>
          <a:xfrm>
            <a:off x="430303" y="1532538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DF466B7E-EBB2-45A0-BCE3-7D651F0183FC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실험 장치 구성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5B43280-EF2F-4742-84BE-120129A1B681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535851F9-C1F0-4FD9-8DB7-D6120687964C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F12053-43C6-45C2-B41A-AAC723A4D4CE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실험 장치 구성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037085F-0747-0BC2-9F40-7C38242A9AF1}"/>
              </a:ext>
            </a:extLst>
          </p:cNvPr>
          <p:cNvSpPr txBox="1"/>
          <p:nvPr/>
        </p:nvSpPr>
        <p:spPr>
          <a:xfrm>
            <a:off x="897427" y="1968136"/>
            <a:ext cx="5775424" cy="341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진동 센서 및 전류 센서 설치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2C189D-3462-5437-2EAD-E09ACD3B8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638" y="2309704"/>
            <a:ext cx="3854485" cy="249065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0BFCE9C-DFE5-D87A-CB0C-652FF9ECE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706" y="3288172"/>
            <a:ext cx="2747496" cy="256692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D2D346B-474D-4176-D2C1-3AA16DF1978F}"/>
              </a:ext>
            </a:extLst>
          </p:cNvPr>
          <p:cNvSpPr txBox="1"/>
          <p:nvPr/>
        </p:nvSpPr>
        <p:spPr>
          <a:xfrm>
            <a:off x="1304209" y="5868848"/>
            <a:ext cx="33444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진동 발생 및 조절 장치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A97422-A7C3-8375-DDE0-044AE9B7075A}"/>
              </a:ext>
            </a:extLst>
          </p:cNvPr>
          <p:cNvSpPr txBox="1"/>
          <p:nvPr/>
        </p:nvSpPr>
        <p:spPr>
          <a:xfrm>
            <a:off x="6100635" y="4800514"/>
            <a:ext cx="33444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진동 센서 설치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0AB8E0B-649D-ED6B-1642-946B9FCB4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5638" y="5139142"/>
            <a:ext cx="2791094" cy="208887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64703B7-6DCD-C1BB-53CD-2CE264868679}"/>
              </a:ext>
            </a:extLst>
          </p:cNvPr>
          <p:cNvSpPr txBox="1"/>
          <p:nvPr/>
        </p:nvSpPr>
        <p:spPr>
          <a:xfrm>
            <a:off x="8337023" y="6981797"/>
            <a:ext cx="16436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/>
              <a:t>[</a:t>
            </a:r>
            <a:r>
              <a:rPr lang="ko-KR" altLang="en-US" sz="1000" dirty="0"/>
              <a:t>전류 센서 설치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4EB09327-B75D-0B2B-3C5E-D8BE4CAF0DD2}"/>
              </a:ext>
            </a:extLst>
          </p:cNvPr>
          <p:cNvSpPr/>
          <p:nvPr/>
        </p:nvSpPr>
        <p:spPr>
          <a:xfrm rot="20447298">
            <a:off x="4795412" y="3511704"/>
            <a:ext cx="701269" cy="53626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633AA3FB-A9CF-6692-F7A8-0E38A9499CC3}"/>
              </a:ext>
            </a:extLst>
          </p:cNvPr>
          <p:cNvSpPr/>
          <p:nvPr/>
        </p:nvSpPr>
        <p:spPr>
          <a:xfrm rot="1080394">
            <a:off x="4818511" y="5024072"/>
            <a:ext cx="701269" cy="53626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C49C48-47B1-0141-2A99-731D94438E4B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5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379616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0167D-6BC1-EEEB-D822-74C32F4FD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0885C803-D568-6CB1-1249-697BF35ED1C3}"/>
              </a:ext>
            </a:extLst>
          </p:cNvPr>
          <p:cNvGrpSpPr/>
          <p:nvPr/>
        </p:nvGrpSpPr>
        <p:grpSpPr>
          <a:xfrm>
            <a:off x="430303" y="1532538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572A3085-4278-54FA-03F4-7CA4DBEFA3C4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실험 장치 구성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FDE4C40-E840-9914-F588-D2CAEDDF8084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2CE5576E-05D8-40A3-6F89-434448C7C460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89124D2-1303-1232-E066-8ACD7E0F9B44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5F6B978-A42B-16E9-CADB-9E3B202E20CF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실험 장치 구성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0BBFE33-ABC4-E515-C434-4452471BA7C7}"/>
              </a:ext>
            </a:extLst>
          </p:cNvPr>
          <p:cNvSpPr txBox="1"/>
          <p:nvPr/>
        </p:nvSpPr>
        <p:spPr>
          <a:xfrm>
            <a:off x="897427" y="1968136"/>
            <a:ext cx="5775424" cy="341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무선 수신기 구성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237EA7-5A00-C666-1758-FD94FB8F54DA}"/>
              </a:ext>
            </a:extLst>
          </p:cNvPr>
          <p:cNvSpPr txBox="1"/>
          <p:nvPr/>
        </p:nvSpPr>
        <p:spPr>
          <a:xfrm>
            <a:off x="3428430" y="7005549"/>
            <a:ext cx="33444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무선 수신기와 공유기를 연결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E2899D-24FA-55B9-F2DB-43AC88F88D9C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6</a:t>
            </a:fld>
            <a:endParaRPr lang="ko-KR" altLang="en-US" sz="12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533B6F-526A-67CC-581B-6F110FEEE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898" y="2389324"/>
            <a:ext cx="6259209" cy="460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02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DF58F-E07F-2B00-D9D4-C9767E174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D4E0D56B-9371-A045-38A9-C7F3DFBEE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351" y="2526414"/>
            <a:ext cx="6166000" cy="3635139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BFACAB5F-0B52-683B-4799-6D54225DFC1C}"/>
              </a:ext>
            </a:extLst>
          </p:cNvPr>
          <p:cNvGrpSpPr/>
          <p:nvPr/>
        </p:nvGrpSpPr>
        <p:grpSpPr>
          <a:xfrm>
            <a:off x="430303" y="1532538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CF5C94EB-088F-CB51-ECD2-8ABD56D682FC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 화면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노트북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1A7C47DC-6D4B-400F-8F72-30043632D6A3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C55DE63D-1D18-2433-C146-6DAD5E949624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6E2B52-39C1-D5B2-C402-51AA4EBC6C0F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B0C6FD4-FD81-0F93-7EED-D809D7C9866B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C3A00D-884B-473A-C7FB-5A2350AC53F3}"/>
              </a:ext>
            </a:extLst>
          </p:cNvPr>
          <p:cNvSpPr txBox="1"/>
          <p:nvPr/>
        </p:nvSpPr>
        <p:spPr>
          <a:xfrm>
            <a:off x="897427" y="1968136"/>
            <a:ext cx="5775424" cy="341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노트북</a:t>
            </a:r>
            <a:r>
              <a:rPr lang="en-US" altLang="ko-KR" sz="1400" dirty="0">
                <a:latin typeface="+mn-ea"/>
              </a:rPr>
              <a:t>) </a:t>
            </a:r>
            <a:r>
              <a:rPr lang="ko-KR" altLang="en-US" sz="1400" dirty="0">
                <a:latin typeface="+mn-ea"/>
              </a:rPr>
              <a:t>데이터 수신 화면 </a:t>
            </a:r>
            <a:r>
              <a:rPr lang="en-US" altLang="ko-KR" sz="1400" dirty="0">
                <a:latin typeface="+mn-ea"/>
              </a:rPr>
              <a:t>(Python)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291E5C-CA79-36E8-02EB-15D8902C1DC5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7</a:t>
            </a:fld>
            <a:endParaRPr lang="ko-KR" altLang="en-US" sz="12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783A8F-F7E2-4F08-F649-E41C564AF3B2}"/>
              </a:ext>
            </a:extLst>
          </p:cNvPr>
          <p:cNvSpPr/>
          <p:nvPr/>
        </p:nvSpPr>
        <p:spPr>
          <a:xfrm>
            <a:off x="2335237" y="3913113"/>
            <a:ext cx="6126667" cy="29312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02280B-9CBA-57FF-BED7-4FCDBF49C514}"/>
              </a:ext>
            </a:extLst>
          </p:cNvPr>
          <p:cNvSpPr/>
          <p:nvPr/>
        </p:nvSpPr>
        <p:spPr>
          <a:xfrm>
            <a:off x="2321169" y="4806361"/>
            <a:ext cx="6126667" cy="29312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4431FAB-2F50-6FF2-BB2D-B84A87F984C8}"/>
              </a:ext>
            </a:extLst>
          </p:cNvPr>
          <p:cNvSpPr/>
          <p:nvPr/>
        </p:nvSpPr>
        <p:spPr>
          <a:xfrm>
            <a:off x="2321168" y="5118394"/>
            <a:ext cx="6126667" cy="3378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F205314-03C4-E15D-F100-E62DE8F48C7D}"/>
              </a:ext>
            </a:extLst>
          </p:cNvPr>
          <p:cNvSpPr/>
          <p:nvPr/>
        </p:nvSpPr>
        <p:spPr>
          <a:xfrm>
            <a:off x="2321168" y="2889441"/>
            <a:ext cx="6126667" cy="3816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9379044-6289-94CA-0EDF-8F89A92639C7}"/>
              </a:ext>
            </a:extLst>
          </p:cNvPr>
          <p:cNvSpPr/>
          <p:nvPr/>
        </p:nvSpPr>
        <p:spPr>
          <a:xfrm>
            <a:off x="2335235" y="5463273"/>
            <a:ext cx="3179302" cy="268456"/>
          </a:xfrm>
          <a:prstGeom prst="rect">
            <a:avLst/>
          </a:prstGeom>
          <a:noFill/>
          <a:ln w="25400">
            <a:solidFill>
              <a:srgbClr val="FFFF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97C605B-D102-B88E-A00D-000CFC90BED8}"/>
              </a:ext>
            </a:extLst>
          </p:cNvPr>
          <p:cNvSpPr/>
          <p:nvPr/>
        </p:nvSpPr>
        <p:spPr>
          <a:xfrm>
            <a:off x="2324478" y="3248481"/>
            <a:ext cx="3179302" cy="293169"/>
          </a:xfrm>
          <a:prstGeom prst="rect">
            <a:avLst/>
          </a:prstGeom>
          <a:noFill/>
          <a:ln w="25400">
            <a:solidFill>
              <a:srgbClr val="FFFF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39E972-3B6F-F342-7C6A-59F22C71570E}"/>
              </a:ext>
            </a:extLst>
          </p:cNvPr>
          <p:cNvSpPr txBox="1"/>
          <p:nvPr/>
        </p:nvSpPr>
        <p:spPr>
          <a:xfrm>
            <a:off x="7129517" y="4481537"/>
            <a:ext cx="1518482" cy="305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전류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센서 데이터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EA05E3F-EAF4-C9C7-2402-644BB79644BE}"/>
              </a:ext>
            </a:extLst>
          </p:cNvPr>
          <p:cNvSpPr txBox="1"/>
          <p:nvPr/>
        </p:nvSpPr>
        <p:spPr>
          <a:xfrm>
            <a:off x="7129517" y="5418777"/>
            <a:ext cx="1518482" cy="305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진동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센서 데이터</a:t>
            </a:r>
            <a:endParaRPr lang="en-US" altLang="ko-KR" sz="12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670A33-CB4D-A12A-5976-1C77194EA93C}"/>
              </a:ext>
            </a:extLst>
          </p:cNvPr>
          <p:cNvSpPr txBox="1"/>
          <p:nvPr/>
        </p:nvSpPr>
        <p:spPr>
          <a:xfrm>
            <a:off x="4702335" y="5700889"/>
            <a:ext cx="1970516" cy="305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b="1" dirty="0">
                <a:solidFill>
                  <a:srgbClr val="FFFF00"/>
                </a:solidFill>
                <a:latin typeface="+mn-ea"/>
              </a:rPr>
              <a:t>진동</a:t>
            </a:r>
            <a:r>
              <a:rPr lang="en-US" altLang="ko-KR" sz="1200" b="1" dirty="0">
                <a:solidFill>
                  <a:srgbClr val="FFFF00"/>
                </a:solidFill>
                <a:latin typeface="+mn-ea"/>
              </a:rPr>
              <a:t>/</a:t>
            </a:r>
            <a:r>
              <a:rPr lang="ko-KR" altLang="en-US" sz="1200" b="1" dirty="0">
                <a:solidFill>
                  <a:srgbClr val="FFFF00"/>
                </a:solidFill>
                <a:latin typeface="+mn-ea"/>
              </a:rPr>
              <a:t>전류 데이터 표시</a:t>
            </a:r>
            <a:endParaRPr lang="en-US" altLang="ko-KR" sz="1200" b="1" dirty="0">
              <a:solidFill>
                <a:srgbClr val="FFFF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8866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A723B-E56E-70B9-9646-E129B8562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1E242639-F8CD-7253-09D1-325B8827B5EF}"/>
              </a:ext>
            </a:extLst>
          </p:cNvPr>
          <p:cNvGrpSpPr/>
          <p:nvPr/>
        </p:nvGrpSpPr>
        <p:grpSpPr>
          <a:xfrm>
            <a:off x="430303" y="1532538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90AD9067-0982-00EA-AA2B-DABBC193B384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 화면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노트북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0DB0DBA-2B75-C56B-B488-A7646FCED051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BA6628CA-40DD-2765-1A4D-E445BDB76245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1DBD2B5-AF46-0C53-4B78-F2A316CF2E60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F49326C-CABF-DCBD-9D83-122216D808B8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1E22716-B02C-2525-80F6-1CB3BC57A08A}"/>
              </a:ext>
            </a:extLst>
          </p:cNvPr>
          <p:cNvSpPr txBox="1"/>
          <p:nvPr/>
        </p:nvSpPr>
        <p:spPr>
          <a:xfrm>
            <a:off x="897427" y="1968136"/>
            <a:ext cx="5775424" cy="341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※ </a:t>
            </a:r>
            <a:r>
              <a:rPr lang="ko-KR" altLang="en-US" sz="1400" dirty="0">
                <a:latin typeface="+mn-ea"/>
              </a:rPr>
              <a:t>참고 </a:t>
            </a:r>
            <a:r>
              <a:rPr lang="en-US" altLang="ko-KR" sz="1400" dirty="0">
                <a:latin typeface="+mn-ea"/>
              </a:rPr>
              <a:t>– alpha station</a:t>
            </a:r>
            <a:r>
              <a:rPr lang="ko-KR" altLang="en-US" sz="1400" dirty="0">
                <a:latin typeface="+mn-ea"/>
              </a:rPr>
              <a:t>으로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본 진동 데이터의</a:t>
            </a:r>
            <a:r>
              <a:rPr lang="en-US" altLang="ko-KR" sz="1400" dirty="0">
                <a:latin typeface="+mn-ea"/>
              </a:rPr>
              <a:t> Frame </a:t>
            </a:r>
            <a:r>
              <a:rPr lang="ko-KR" altLang="en-US" sz="1400" dirty="0">
                <a:latin typeface="+mn-ea"/>
              </a:rPr>
              <a:t>및 </a:t>
            </a:r>
            <a:r>
              <a:rPr lang="en-US" altLang="ko-KR" sz="1400" dirty="0">
                <a:latin typeface="+mn-ea"/>
              </a:rPr>
              <a:t>Payload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06A82B-C41E-E39C-B522-CC6D5937BE20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8</a:t>
            </a:fld>
            <a:endParaRPr lang="ko-KR" altLang="en-US" sz="12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BF85CB-BBBF-3471-4375-F9B8F2270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26" y="2359064"/>
            <a:ext cx="8457901" cy="499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2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D075A-A24D-27AE-4A20-CCA9EDDD3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35A9B342-999D-BC59-D3A5-C8C63AB689CF}"/>
              </a:ext>
            </a:extLst>
          </p:cNvPr>
          <p:cNvGrpSpPr/>
          <p:nvPr/>
        </p:nvGrpSpPr>
        <p:grpSpPr>
          <a:xfrm>
            <a:off x="430303" y="1532538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A4164709-38DE-F916-0AA1-AF7CA1A11D76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 화면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노트북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A0A0D29-6172-BFE8-1289-BA0C0595BFB7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76496B06-F6F3-4EBD-0A20-37D7BCE0BE21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E361E3-B013-1F06-F90B-F9EB9B8F6729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726C0C5-D4AB-62A6-96D7-D0A9A88B8A39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8B7CAB1-B0F2-5614-113B-3F122B05BCEB}"/>
              </a:ext>
            </a:extLst>
          </p:cNvPr>
          <p:cNvSpPr txBox="1"/>
          <p:nvPr/>
        </p:nvSpPr>
        <p:spPr>
          <a:xfrm>
            <a:off x="897427" y="1968136"/>
            <a:ext cx="5775424" cy="341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노트북</a:t>
            </a:r>
            <a:r>
              <a:rPr lang="en-US" altLang="ko-KR" sz="1400" dirty="0">
                <a:latin typeface="+mn-ea"/>
              </a:rPr>
              <a:t>) </a:t>
            </a:r>
            <a:r>
              <a:rPr lang="ko-KR" altLang="en-US" sz="1400" dirty="0">
                <a:latin typeface="+mn-ea"/>
              </a:rPr>
              <a:t>모니터링 프로그램 </a:t>
            </a:r>
            <a:r>
              <a:rPr lang="en-US" altLang="ko-KR" sz="1400" dirty="0">
                <a:latin typeface="+mn-ea"/>
              </a:rPr>
              <a:t>(Python – </a:t>
            </a:r>
            <a:r>
              <a:rPr lang="en-US" altLang="ko-KR" sz="1400" dirty="0" err="1">
                <a:latin typeface="+mn-ea"/>
              </a:rPr>
              <a:t>PyQt</a:t>
            </a:r>
            <a:r>
              <a:rPr lang="en-US" altLang="ko-KR" sz="1400" dirty="0">
                <a:latin typeface="+mn-ea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4D5DEC-388A-D4AA-FE46-206C78CEBA58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9</a:t>
            </a:fld>
            <a:endParaRPr lang="ko-KR" altLang="en-US" sz="12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4CBF1F-44CB-6983-5C99-B62138963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269" y="2363843"/>
            <a:ext cx="7027170" cy="492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49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8E678091357F24E8F48B77CA27B8190" ma:contentTypeVersion="13" ma:contentTypeDescription="새 문서를 만듭니다." ma:contentTypeScope="" ma:versionID="8f56fd7f689ce8c4e9cc7557b2243415">
  <xsd:schema xmlns:xsd="http://www.w3.org/2001/XMLSchema" xmlns:xs="http://www.w3.org/2001/XMLSchema" xmlns:p="http://schemas.microsoft.com/office/2006/metadata/properties" xmlns:ns2="df922d41-91bf-45f8-8b2c-e1591bc010d5" xmlns:ns3="ad4f9fb4-0e06-43e2-8892-d19b32436ccd" targetNamespace="http://schemas.microsoft.com/office/2006/metadata/properties" ma:root="true" ma:fieldsID="8e09176fa42ed14ec2a885492b4aa618" ns2:_="" ns3:_="">
    <xsd:import namespace="df922d41-91bf-45f8-8b2c-e1591bc010d5"/>
    <xsd:import namespace="ad4f9fb4-0e06-43e2-8892-d19b32436c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922d41-91bf-45f8-8b2c-e1591bc010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4f9fb4-0e06-43e2-8892-d19b32436cc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7F1398-980A-4A53-9022-8C90FB6A33AD}">
  <ds:schemaRefs>
    <ds:schemaRef ds:uri="http://purl.org/dc/elements/1.1/"/>
    <ds:schemaRef ds:uri="df922d41-91bf-45f8-8b2c-e1591bc010d5"/>
    <ds:schemaRef ds:uri="http://schemas.microsoft.com/office/2006/documentManagement/types"/>
    <ds:schemaRef ds:uri="http://schemas.openxmlformats.org/package/2006/metadata/core-properties"/>
    <ds:schemaRef ds:uri="ad4f9fb4-0e06-43e2-8892-d19b32436ccd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0E265FB1-6595-466A-9A0F-D3A2C10053A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D231E1B-5A7F-4612-ACBB-3B64E708B4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922d41-91bf-45f8-8b2c-e1591bc010d5"/>
    <ds:schemaRef ds:uri="ad4f9fb4-0e06-43e2-8892-d19b32436c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5467</TotalTime>
  <Words>1073</Words>
  <Application>Microsoft Office PowerPoint</Application>
  <PresentationFormat>사용자 지정</PresentationFormat>
  <Paragraphs>186</Paragraphs>
  <Slides>12</Slides>
  <Notes>11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굴림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김현용</dc:creator>
  <cp:lastModifiedBy>고서하</cp:lastModifiedBy>
  <cp:revision>303</cp:revision>
  <cp:lastPrinted>2024-05-22T02:14:19Z</cp:lastPrinted>
  <dcterms:created xsi:type="dcterms:W3CDTF">2021-11-09T05:01:52Z</dcterms:created>
  <dcterms:modified xsi:type="dcterms:W3CDTF">2024-12-04T07:26:49Z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0x01010048E678091357F24E8F48B77CA27B8190</vt:lpwstr>
  </property>
</Properties>
</file>